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99" r:id="rId4"/>
    <p:sldId id="298" r:id="rId5"/>
    <p:sldId id="293" r:id="rId6"/>
    <p:sldId id="294" r:id="rId7"/>
    <p:sldId id="295" r:id="rId8"/>
    <p:sldId id="29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17" autoAdjust="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1" Type="http://schemas.openxmlformats.org/officeDocument/2006/relationships/image" Target="../media/image25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0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2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7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673F-3612-3B42-B4BD-AC194284628C}" type="datetimeFigureOut">
              <a:rPr lang="en-US" smtClean="0"/>
              <a:t>03/02/2013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1DD4-E480-2C49-BDBD-7CAF4923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11.emf"/><Relationship Id="rId7" Type="http://schemas.openxmlformats.org/officeDocument/2006/relationships/oleObject" Target="../embeddings/Microsoft_Equation7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3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14.emf"/><Relationship Id="rId7" Type="http://schemas.openxmlformats.org/officeDocument/2006/relationships/oleObject" Target="../embeddings/Microsoft_Equation10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Microsoft_Equation14.bin"/><Relationship Id="rId20" Type="http://schemas.openxmlformats.org/officeDocument/2006/relationships/image" Target="../media/image23.emf"/><Relationship Id="rId21" Type="http://schemas.openxmlformats.org/officeDocument/2006/relationships/oleObject" Target="../embeddings/Microsoft_Equation20.bin"/><Relationship Id="rId22" Type="http://schemas.openxmlformats.org/officeDocument/2006/relationships/image" Target="../media/image24.emf"/><Relationship Id="rId23" Type="http://schemas.openxmlformats.org/officeDocument/2006/relationships/oleObject" Target="../embeddings/Microsoft_Equation21.bin"/><Relationship Id="rId24" Type="http://schemas.openxmlformats.org/officeDocument/2006/relationships/oleObject" Target="../embeddings/Microsoft_Equation22.bin"/><Relationship Id="rId25" Type="http://schemas.openxmlformats.org/officeDocument/2006/relationships/image" Target="../media/image25.emf"/><Relationship Id="rId10" Type="http://schemas.openxmlformats.org/officeDocument/2006/relationships/image" Target="../media/image18.emf"/><Relationship Id="rId11" Type="http://schemas.openxmlformats.org/officeDocument/2006/relationships/oleObject" Target="../embeddings/Microsoft_Equation15.bin"/><Relationship Id="rId12" Type="http://schemas.openxmlformats.org/officeDocument/2006/relationships/image" Target="../media/image19.emf"/><Relationship Id="rId13" Type="http://schemas.openxmlformats.org/officeDocument/2006/relationships/oleObject" Target="../embeddings/Microsoft_Equation16.bin"/><Relationship Id="rId14" Type="http://schemas.openxmlformats.org/officeDocument/2006/relationships/image" Target="../media/image20.emf"/><Relationship Id="rId15" Type="http://schemas.openxmlformats.org/officeDocument/2006/relationships/oleObject" Target="../embeddings/Microsoft_Equation17.bin"/><Relationship Id="rId16" Type="http://schemas.openxmlformats.org/officeDocument/2006/relationships/image" Target="../media/image21.emf"/><Relationship Id="rId17" Type="http://schemas.openxmlformats.org/officeDocument/2006/relationships/oleObject" Target="../embeddings/Microsoft_Equation18.bin"/><Relationship Id="rId18" Type="http://schemas.openxmlformats.org/officeDocument/2006/relationships/image" Target="../media/image22.emf"/><Relationship Id="rId19" Type="http://schemas.openxmlformats.org/officeDocument/2006/relationships/oleObject" Target="../embeddings/Microsoft_Equation1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13.bin"/><Relationship Id="rId8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9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Modeling </a:t>
            </a:r>
            <a:r>
              <a:rPr lang="en-US" sz="3600" dirty="0" smtClean="0"/>
              <a:t>Change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03900"/>
            <a:ext cx="6400800" cy="520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Pavel Gladyshev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14325"/>
            <a:ext cx="777240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pple Chancery"/>
                <a:cs typeface="Apple Chancery"/>
              </a:rPr>
              <a:t>Mathematically speaking…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pple Chancery"/>
              <a:cs typeface="Apple Chancer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17991"/>
            <a:ext cx="635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17500"/>
            <a:ext cx="8496300" cy="6223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02029" y="4335757"/>
            <a:ext cx="0" cy="1641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20125" y="4335757"/>
            <a:ext cx="0" cy="1641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35249" y="5977700"/>
            <a:ext cx="6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 smtClean="0"/>
              <a:t>0</a:t>
            </a:r>
            <a:r>
              <a:rPr lang="en-US" i="1" dirty="0" smtClean="0"/>
              <a:t>  t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cxnSp>
        <p:nvCxnSpPr>
          <p:cNvPr id="13" name="Straight Connector 12"/>
          <p:cNvCxnSpPr>
            <a:stCxn id="17" idx="3"/>
          </p:cNvCxnSpPr>
          <p:nvPr/>
        </p:nvCxnSpPr>
        <p:spPr>
          <a:xfrm>
            <a:off x="724840" y="4335757"/>
            <a:ext cx="2277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49360" y="4425551"/>
            <a:ext cx="2270765" cy="2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8615" y="4151091"/>
            <a:ext cx="41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i="1" baseline="-250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135" y="4335757"/>
            <a:ext cx="41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91280"/>
              </p:ext>
            </p:extLst>
          </p:nvPr>
        </p:nvGraphicFramePr>
        <p:xfrm>
          <a:off x="2068513" y="1800225"/>
          <a:ext cx="66135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4" imgW="2755900" imgH="393700" progId="Equation.3">
                  <p:embed/>
                </p:oleObj>
              </mc:Choice>
              <mc:Fallback>
                <p:oleObj name="Equation" r:id="rId4" imgW="275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1800225"/>
                        <a:ext cx="6613525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252874" y="1338596"/>
            <a:ext cx="103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slope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880828" y="1654640"/>
            <a:ext cx="372046" cy="2823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03310" y="4705089"/>
            <a:ext cx="737678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54432" y="4451206"/>
            <a:ext cx="6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room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93578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214843"/>
            <a:ext cx="3577405" cy="29113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gcd</a:t>
            </a:r>
            <a:r>
              <a:rPr lang="en-US" sz="2800" dirty="0" smtClean="0"/>
              <a:t>(</a:t>
            </a:r>
            <a:r>
              <a:rPr lang="en-US" sz="2800" dirty="0" err="1" smtClean="0"/>
              <a:t>a,b</a:t>
            </a:r>
            <a:r>
              <a:rPr lang="en-US" sz="2800" dirty="0" smtClean="0"/>
              <a:t>) – largest number that divides both a and b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92" y="1441441"/>
            <a:ext cx="4572000" cy="5117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6072" y="1272110"/>
            <a:ext cx="2119819" cy="5286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047" y="1482127"/>
            <a:ext cx="32946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function</a:t>
            </a:r>
            <a:r>
              <a:rPr lang="en-US" sz="2800" dirty="0"/>
              <a:t> </a:t>
            </a:r>
            <a:r>
              <a:rPr lang="en-US" sz="2800" dirty="0" err="1"/>
              <a:t>gcd</a:t>
            </a:r>
            <a:r>
              <a:rPr lang="en-US" sz="2800" dirty="0"/>
              <a:t>(a, b)</a:t>
            </a:r>
          </a:p>
          <a:p>
            <a:r>
              <a:rPr lang="en-US" sz="2800" dirty="0"/>
              <a:t>    </a:t>
            </a:r>
            <a:r>
              <a:rPr lang="en-US" sz="2800" b="1" dirty="0"/>
              <a:t>if</a:t>
            </a:r>
            <a:r>
              <a:rPr lang="en-US" sz="2800" dirty="0"/>
              <a:t> a = 0</a:t>
            </a:r>
          </a:p>
          <a:p>
            <a:r>
              <a:rPr lang="en-US" sz="2800" dirty="0"/>
              <a:t>       </a:t>
            </a:r>
            <a:r>
              <a:rPr lang="en-US" sz="2800" b="1" dirty="0"/>
              <a:t>return</a:t>
            </a:r>
            <a:r>
              <a:rPr lang="en-US" sz="2800" dirty="0"/>
              <a:t> b</a:t>
            </a:r>
          </a:p>
          <a:p>
            <a:r>
              <a:rPr lang="en-US" sz="2800" dirty="0"/>
              <a:t>    </a:t>
            </a:r>
            <a:r>
              <a:rPr lang="en-US" sz="2800" b="1" dirty="0"/>
              <a:t>while</a:t>
            </a:r>
            <a:r>
              <a:rPr lang="en-US" sz="2800" dirty="0"/>
              <a:t> b ≠ 0</a:t>
            </a:r>
          </a:p>
          <a:p>
            <a:r>
              <a:rPr lang="en-US" sz="2800" dirty="0"/>
              <a:t>        </a:t>
            </a:r>
            <a:r>
              <a:rPr lang="en-US" sz="2800" b="1" dirty="0"/>
              <a:t>if</a:t>
            </a:r>
            <a:r>
              <a:rPr lang="en-US" sz="2800" dirty="0"/>
              <a:t> a &gt; b</a:t>
            </a:r>
          </a:p>
          <a:p>
            <a:r>
              <a:rPr lang="en-US" sz="2800" dirty="0"/>
              <a:t>           a := a − b</a:t>
            </a:r>
          </a:p>
          <a:p>
            <a:r>
              <a:rPr lang="hu-HU" sz="2800" dirty="0"/>
              <a:t>        </a:t>
            </a:r>
            <a:r>
              <a:rPr lang="hu-HU" sz="2800" b="1" dirty="0"/>
              <a:t>else</a:t>
            </a:r>
            <a:endParaRPr lang="hu-HU" sz="2800" dirty="0"/>
          </a:p>
          <a:p>
            <a:r>
              <a:rPr lang="hu-HU" sz="2800" dirty="0"/>
              <a:t>           b := b − a</a:t>
            </a:r>
          </a:p>
          <a:p>
            <a:r>
              <a:rPr lang="en-US" sz="2800" dirty="0"/>
              <a:t>    </a:t>
            </a:r>
            <a:r>
              <a:rPr lang="en-US" sz="2800" b="1" dirty="0"/>
              <a:t>return</a:t>
            </a:r>
            <a:r>
              <a:rPr lang="en-US" sz="2800" dirty="0"/>
              <a:t> a</a:t>
            </a:r>
            <a:endParaRPr lang="en-US" sz="28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3834375" y="1228841"/>
            <a:ext cx="4727498" cy="4753283"/>
            <a:chOff x="3834375" y="1228841"/>
            <a:chExt cx="4727498" cy="4753283"/>
          </a:xfrm>
        </p:grpSpPr>
        <p:sp>
          <p:nvSpPr>
            <p:cNvPr id="58" name="TextBox 57"/>
            <p:cNvSpPr txBox="1"/>
            <p:nvPr/>
          </p:nvSpPr>
          <p:spPr>
            <a:xfrm>
              <a:off x="4801232" y="122884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01232" y="232627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30012" y="316732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25315" y="237108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63660" y="237108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34375" y="390014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31580" y="390502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82990" y="524345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92076" y="5612792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Computer stays halt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28025" y="367179"/>
            <a:ext cx="5390261" cy="5590599"/>
            <a:chOff x="3528025" y="367179"/>
            <a:chExt cx="5390261" cy="5590599"/>
          </a:xfrm>
        </p:grpSpPr>
        <p:sp>
          <p:nvSpPr>
            <p:cNvPr id="6" name="Alternate Process 5"/>
            <p:cNvSpPr/>
            <p:nvPr/>
          </p:nvSpPr>
          <p:spPr>
            <a:xfrm>
              <a:off x="5131672" y="367179"/>
              <a:ext cx="1280193" cy="344987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g</a:t>
              </a:r>
              <a:r>
                <a:rPr lang="en-US" dirty="0" err="1" smtClean="0"/>
                <a:t>cd</a:t>
              </a:r>
              <a:r>
                <a:rPr lang="en-US" dirty="0" smtClean="0"/>
                <a:t>(</a:t>
              </a:r>
              <a:r>
                <a:rPr lang="en-US" dirty="0" err="1" smtClean="0"/>
                <a:t>a,b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" name="Diamond 6"/>
            <p:cNvSpPr/>
            <p:nvPr/>
          </p:nvSpPr>
          <p:spPr>
            <a:xfrm>
              <a:off x="5157331" y="1216511"/>
              <a:ext cx="1228875" cy="531231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r>
                <a:rPr lang="en-US" dirty="0" smtClean="0"/>
                <a:t>=0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6" idx="2"/>
              <a:endCxn id="7" idx="0"/>
            </p:cNvCxnSpPr>
            <p:nvPr/>
          </p:nvCxnSpPr>
          <p:spPr>
            <a:xfrm>
              <a:off x="5771769" y="712166"/>
              <a:ext cx="0" cy="50434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lternate Process 9"/>
            <p:cNvSpPr/>
            <p:nvPr/>
          </p:nvSpPr>
          <p:spPr>
            <a:xfrm>
              <a:off x="5182990" y="5612791"/>
              <a:ext cx="1244431" cy="344987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halt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63660" y="2821619"/>
              <a:ext cx="1154626" cy="3718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dirty="0" smtClean="0"/>
                <a:t> := 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71027" y="1025717"/>
              <a:ext cx="654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15" name="Diamond 14"/>
            <p:cNvSpPr/>
            <p:nvPr/>
          </p:nvSpPr>
          <p:spPr>
            <a:xfrm>
              <a:off x="5182990" y="2290131"/>
              <a:ext cx="1228875" cy="531231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b=0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34375" y="4269475"/>
              <a:ext cx="1181835" cy="3718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r>
                <a:rPr lang="en-US" dirty="0" smtClean="0"/>
                <a:t>:=b-a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31580" y="4269475"/>
              <a:ext cx="1154626" cy="3718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a:=a-b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12241" y="2141611"/>
              <a:ext cx="654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22" name="Diamond 21"/>
            <p:cNvSpPr/>
            <p:nvPr/>
          </p:nvSpPr>
          <p:spPr>
            <a:xfrm>
              <a:off x="5182990" y="3373797"/>
              <a:ext cx="1228875" cy="531231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a&gt;b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11865" y="2821619"/>
              <a:ext cx="1154626" cy="3718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dirty="0" smtClean="0"/>
                <a:t> := a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7" idx="2"/>
              <a:endCxn id="15" idx="0"/>
            </p:cNvCxnSpPr>
            <p:nvPr/>
          </p:nvCxnSpPr>
          <p:spPr>
            <a:xfrm>
              <a:off x="5771769" y="1747742"/>
              <a:ext cx="25659" cy="542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" idx="2"/>
              <a:endCxn id="22" idx="0"/>
            </p:cNvCxnSpPr>
            <p:nvPr/>
          </p:nvCxnSpPr>
          <p:spPr>
            <a:xfrm>
              <a:off x="5797428" y="2821362"/>
              <a:ext cx="0" cy="5524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2" idx="2"/>
              <a:endCxn id="19" idx="0"/>
            </p:cNvCxnSpPr>
            <p:nvPr/>
          </p:nvCxnSpPr>
          <p:spPr>
            <a:xfrm>
              <a:off x="5797428" y="3905028"/>
              <a:ext cx="11465" cy="3644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7" idx="3"/>
              <a:endCxn id="11" idx="0"/>
            </p:cNvCxnSpPr>
            <p:nvPr/>
          </p:nvCxnSpPr>
          <p:spPr>
            <a:xfrm>
              <a:off x="6386206" y="1482127"/>
              <a:ext cx="1954767" cy="133949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15" idx="3"/>
              <a:endCxn id="23" idx="0"/>
            </p:cNvCxnSpPr>
            <p:nvPr/>
          </p:nvCxnSpPr>
          <p:spPr>
            <a:xfrm>
              <a:off x="6411865" y="2555747"/>
              <a:ext cx="577313" cy="26587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22" idx="1"/>
              <a:endCxn id="16" idx="0"/>
            </p:cNvCxnSpPr>
            <p:nvPr/>
          </p:nvCxnSpPr>
          <p:spPr>
            <a:xfrm rot="10800000" flipV="1">
              <a:off x="4425294" y="3639413"/>
              <a:ext cx="757697" cy="63006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11" idx="2"/>
              <a:endCxn id="10" idx="0"/>
            </p:cNvCxnSpPr>
            <p:nvPr/>
          </p:nvCxnSpPr>
          <p:spPr>
            <a:xfrm rot="5400000">
              <a:off x="5863435" y="3135253"/>
              <a:ext cx="2419310" cy="2535767"/>
            </a:xfrm>
            <a:prstGeom prst="bentConnector3">
              <a:avLst>
                <a:gd name="adj1" fmla="val 7810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3528025" y="2013946"/>
              <a:ext cx="2283595" cy="2860574"/>
            </a:xfrm>
            <a:custGeom>
              <a:avLst/>
              <a:gdLst>
                <a:gd name="connsiteX0" fmla="*/ 2283595 w 2283595"/>
                <a:gd name="connsiteY0" fmla="*/ 2629675 h 2860574"/>
                <a:gd name="connsiteX1" fmla="*/ 2283595 w 2283595"/>
                <a:gd name="connsiteY1" fmla="*/ 2860574 h 2860574"/>
                <a:gd name="connsiteX2" fmla="*/ 12829 w 2283595"/>
                <a:gd name="connsiteY2" fmla="*/ 2860574 h 2860574"/>
                <a:gd name="connsiteX3" fmla="*/ 0 w 2283595"/>
                <a:gd name="connsiteY3" fmla="*/ 0 h 2860574"/>
                <a:gd name="connsiteX4" fmla="*/ 2245107 w 2283595"/>
                <a:gd name="connsiteY4" fmla="*/ 0 h 286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3595" h="2860574">
                  <a:moveTo>
                    <a:pt x="2283595" y="2629675"/>
                  </a:moveTo>
                  <a:lnTo>
                    <a:pt x="2283595" y="2860574"/>
                  </a:lnTo>
                  <a:lnTo>
                    <a:pt x="12829" y="2860574"/>
                  </a:lnTo>
                  <a:cubicBezTo>
                    <a:pt x="8553" y="1907049"/>
                    <a:pt x="4276" y="953525"/>
                    <a:pt x="0" y="0"/>
                  </a:cubicBezTo>
                  <a:lnTo>
                    <a:pt x="2245107" y="0"/>
                  </a:ln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23" idx="2"/>
            </p:cNvCxnSpPr>
            <p:nvPr/>
          </p:nvCxnSpPr>
          <p:spPr>
            <a:xfrm>
              <a:off x="6989178" y="3193481"/>
              <a:ext cx="0" cy="19119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6" idx="2"/>
            </p:cNvCxnSpPr>
            <p:nvPr/>
          </p:nvCxnSpPr>
          <p:spPr>
            <a:xfrm>
              <a:off x="4425293" y="4641337"/>
              <a:ext cx="0" cy="2331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837788" y="3892728"/>
              <a:ext cx="654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133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7539"/>
            <a:ext cx="8229600" cy="3258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, b</a:t>
            </a:r>
            <a:r>
              <a:rPr lang="en-US" dirty="0" smtClean="0">
                <a:solidFill>
                  <a:srgbClr val="000000"/>
                </a:solidFill>
              </a:rPr>
              <a:t> – non-negative integers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ip</a:t>
            </a:r>
            <a:r>
              <a:rPr lang="en-US" dirty="0" smtClean="0"/>
              <a:t> – instruction pointer: the number of the next command to be executed {1,2,3,4,5,6,7,8}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- result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0990"/>
              </p:ext>
            </p:extLst>
          </p:nvPr>
        </p:nvGraphicFramePr>
        <p:xfrm>
          <a:off x="231735" y="2026699"/>
          <a:ext cx="8800010" cy="49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3" imgW="3810000" imgH="215900" progId="Equation.3">
                  <p:embed/>
                </p:oleObj>
              </mc:Choice>
              <mc:Fallback>
                <p:oleObj name="Equation" r:id="rId3" imgW="3810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35" y="2026699"/>
                        <a:ext cx="8800010" cy="497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30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of state (transition function)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15463" y="1417638"/>
            <a:ext cx="4849431" cy="5135497"/>
            <a:chOff x="3528025" y="367179"/>
            <a:chExt cx="5390261" cy="5614945"/>
          </a:xfrm>
        </p:grpSpPr>
        <p:grpSp>
          <p:nvGrpSpPr>
            <p:cNvPr id="4" name="Group 3"/>
            <p:cNvGrpSpPr/>
            <p:nvPr/>
          </p:nvGrpSpPr>
          <p:grpSpPr>
            <a:xfrm>
              <a:off x="3834375" y="1228841"/>
              <a:ext cx="4727498" cy="4753283"/>
              <a:chOff x="3834375" y="1228841"/>
              <a:chExt cx="4727498" cy="475328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01232" y="122884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01232" y="232627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830012" y="316732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25315" y="237108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63660" y="237108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5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34375" y="390014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31580" y="390502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7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82990" y="524345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8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92076" y="5612792"/>
                <a:ext cx="2069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Computer stays halt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28025" y="367179"/>
              <a:ext cx="5390261" cy="5590599"/>
              <a:chOff x="3528025" y="367179"/>
              <a:chExt cx="5390261" cy="5590599"/>
            </a:xfrm>
          </p:grpSpPr>
          <p:sp>
            <p:nvSpPr>
              <p:cNvPr id="15" name="Alternate Process 14"/>
              <p:cNvSpPr/>
              <p:nvPr/>
            </p:nvSpPr>
            <p:spPr>
              <a:xfrm>
                <a:off x="5131672" y="367179"/>
                <a:ext cx="1280193" cy="344987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g</a:t>
                </a:r>
                <a:r>
                  <a:rPr lang="en-US" dirty="0" err="1" smtClean="0"/>
                  <a:t>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5157331" y="1216511"/>
                <a:ext cx="1228875" cy="531231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  <a:r>
                  <a:rPr lang="en-US" dirty="0" smtClean="0"/>
                  <a:t>=0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>
                <a:stCxn id="15" idx="2"/>
                <a:endCxn id="16" idx="0"/>
              </p:cNvCxnSpPr>
              <p:nvPr/>
            </p:nvCxnSpPr>
            <p:spPr>
              <a:xfrm>
                <a:off x="5771769" y="712166"/>
                <a:ext cx="0" cy="504345"/>
              </a:xfrm>
              <a:prstGeom prst="line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lternate Process 17"/>
              <p:cNvSpPr/>
              <p:nvPr/>
            </p:nvSpPr>
            <p:spPr>
              <a:xfrm>
                <a:off x="5182990" y="5612791"/>
                <a:ext cx="1244431" cy="344987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halt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763660" y="2821619"/>
                <a:ext cx="1154626" cy="3718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</a:t>
                </a:r>
                <a:r>
                  <a:rPr lang="en-US" dirty="0" smtClean="0"/>
                  <a:t> := b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571027" y="1025717"/>
                <a:ext cx="654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  <p:sp>
            <p:nvSpPr>
              <p:cNvPr id="21" name="Diamond 20"/>
              <p:cNvSpPr/>
              <p:nvPr/>
            </p:nvSpPr>
            <p:spPr>
              <a:xfrm>
                <a:off x="5182990" y="2290131"/>
                <a:ext cx="1228875" cy="531231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b=0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34375" y="4269475"/>
                <a:ext cx="1181835" cy="3718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r>
                  <a:rPr lang="en-US" dirty="0" smtClean="0"/>
                  <a:t>:=b-a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231580" y="4269475"/>
                <a:ext cx="1154626" cy="3718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a:=a-b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612241" y="2141611"/>
                <a:ext cx="654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  <p:sp>
            <p:nvSpPr>
              <p:cNvPr id="25" name="Diamond 24"/>
              <p:cNvSpPr/>
              <p:nvPr/>
            </p:nvSpPr>
            <p:spPr>
              <a:xfrm>
                <a:off x="5182990" y="3373797"/>
                <a:ext cx="1228875" cy="531231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a&gt;b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11865" y="2821619"/>
                <a:ext cx="1154626" cy="3718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</a:t>
                </a:r>
                <a:r>
                  <a:rPr lang="en-US" dirty="0" smtClean="0"/>
                  <a:t> := a</a:t>
                </a:r>
                <a:endParaRPr lang="en-US" dirty="0"/>
              </a:p>
            </p:txBody>
          </p:sp>
          <p:cxnSp>
            <p:nvCxnSpPr>
              <p:cNvPr id="27" name="Straight Arrow Connector 26"/>
              <p:cNvCxnSpPr>
                <a:stCxn id="16" idx="2"/>
                <a:endCxn id="21" idx="0"/>
              </p:cNvCxnSpPr>
              <p:nvPr/>
            </p:nvCxnSpPr>
            <p:spPr>
              <a:xfrm>
                <a:off x="5771769" y="1747742"/>
                <a:ext cx="25659" cy="5423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1" idx="2"/>
                <a:endCxn id="25" idx="0"/>
              </p:cNvCxnSpPr>
              <p:nvPr/>
            </p:nvCxnSpPr>
            <p:spPr>
              <a:xfrm>
                <a:off x="5797428" y="2821362"/>
                <a:ext cx="0" cy="5524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5" idx="2"/>
                <a:endCxn id="23" idx="0"/>
              </p:cNvCxnSpPr>
              <p:nvPr/>
            </p:nvCxnSpPr>
            <p:spPr>
              <a:xfrm>
                <a:off x="5797428" y="3905028"/>
                <a:ext cx="11465" cy="3644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16" idx="3"/>
                <a:endCxn id="19" idx="0"/>
              </p:cNvCxnSpPr>
              <p:nvPr/>
            </p:nvCxnSpPr>
            <p:spPr>
              <a:xfrm>
                <a:off x="6386206" y="1482127"/>
                <a:ext cx="1954767" cy="133949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/>
              <p:cNvCxnSpPr>
                <a:stCxn id="21" idx="3"/>
                <a:endCxn id="26" idx="0"/>
              </p:cNvCxnSpPr>
              <p:nvPr/>
            </p:nvCxnSpPr>
            <p:spPr>
              <a:xfrm>
                <a:off x="6411865" y="2555747"/>
                <a:ext cx="577313" cy="26587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>
                <a:stCxn id="25" idx="1"/>
                <a:endCxn id="22" idx="0"/>
              </p:cNvCxnSpPr>
              <p:nvPr/>
            </p:nvCxnSpPr>
            <p:spPr>
              <a:xfrm rot="10800000" flipV="1">
                <a:off x="4425294" y="3639413"/>
                <a:ext cx="757697" cy="6300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stCxn id="19" idx="2"/>
                <a:endCxn id="18" idx="0"/>
              </p:cNvCxnSpPr>
              <p:nvPr/>
            </p:nvCxnSpPr>
            <p:spPr>
              <a:xfrm rot="5400000">
                <a:off x="5863435" y="3135253"/>
                <a:ext cx="2419310" cy="2535767"/>
              </a:xfrm>
              <a:prstGeom prst="bentConnector3">
                <a:avLst>
                  <a:gd name="adj1" fmla="val 7810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3528025" y="2013946"/>
                <a:ext cx="2283595" cy="2860574"/>
              </a:xfrm>
              <a:custGeom>
                <a:avLst/>
                <a:gdLst>
                  <a:gd name="connsiteX0" fmla="*/ 2283595 w 2283595"/>
                  <a:gd name="connsiteY0" fmla="*/ 2629675 h 2860574"/>
                  <a:gd name="connsiteX1" fmla="*/ 2283595 w 2283595"/>
                  <a:gd name="connsiteY1" fmla="*/ 2860574 h 2860574"/>
                  <a:gd name="connsiteX2" fmla="*/ 12829 w 2283595"/>
                  <a:gd name="connsiteY2" fmla="*/ 2860574 h 2860574"/>
                  <a:gd name="connsiteX3" fmla="*/ 0 w 2283595"/>
                  <a:gd name="connsiteY3" fmla="*/ 0 h 2860574"/>
                  <a:gd name="connsiteX4" fmla="*/ 2245107 w 2283595"/>
                  <a:gd name="connsiteY4" fmla="*/ 0 h 286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3595" h="2860574">
                    <a:moveTo>
                      <a:pt x="2283595" y="2629675"/>
                    </a:moveTo>
                    <a:lnTo>
                      <a:pt x="2283595" y="2860574"/>
                    </a:lnTo>
                    <a:lnTo>
                      <a:pt x="12829" y="2860574"/>
                    </a:lnTo>
                    <a:cubicBezTo>
                      <a:pt x="8553" y="1907049"/>
                      <a:pt x="4276" y="953525"/>
                      <a:pt x="0" y="0"/>
                    </a:cubicBezTo>
                    <a:lnTo>
                      <a:pt x="2245107" y="0"/>
                    </a:lnTo>
                  </a:path>
                </a:pathLst>
              </a:custGeom>
              <a:ln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stCxn id="26" idx="2"/>
              </p:cNvCxnSpPr>
              <p:nvPr/>
            </p:nvCxnSpPr>
            <p:spPr>
              <a:xfrm>
                <a:off x="6989178" y="3193481"/>
                <a:ext cx="0" cy="19119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2" idx="2"/>
              </p:cNvCxnSpPr>
              <p:nvPr/>
            </p:nvCxnSpPr>
            <p:spPr>
              <a:xfrm>
                <a:off x="4425293" y="4641337"/>
                <a:ext cx="0" cy="2331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837788" y="3892728"/>
                <a:ext cx="654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</p:grp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944487"/>
              </p:ext>
            </p:extLst>
          </p:nvPr>
        </p:nvGraphicFramePr>
        <p:xfrm>
          <a:off x="4476750" y="3327400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3" imgW="190500" imgH="203200" progId="Equation.3">
                  <p:embed/>
                </p:oleObj>
              </mc:Choice>
              <mc:Fallback>
                <p:oleObj name="Equation" r:id="rId3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0" y="3327400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375707"/>
              </p:ext>
            </p:extLst>
          </p:nvPr>
        </p:nvGraphicFramePr>
        <p:xfrm>
          <a:off x="4502150" y="33274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5" imgW="139700" imgH="203200" progId="Equation.3">
                  <p:embed/>
                </p:oleObj>
              </mc:Choice>
              <mc:Fallback>
                <p:oleObj name="Equation" r:id="rId5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2150" y="3327400"/>
                        <a:ext cx="139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83060"/>
              </p:ext>
            </p:extLst>
          </p:nvPr>
        </p:nvGraphicFramePr>
        <p:xfrm>
          <a:off x="5819531" y="3123145"/>
          <a:ext cx="2330427" cy="77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7" imgW="609600" imgH="203200" progId="Equation.3">
                  <p:embed/>
                </p:oleObj>
              </mc:Choice>
              <mc:Fallback>
                <p:oleObj name="Equation" r:id="rId7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9531" y="3123145"/>
                        <a:ext cx="2330427" cy="776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54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15464" y="1094750"/>
            <a:ext cx="3575208" cy="5135497"/>
            <a:chOff x="3528025" y="367179"/>
            <a:chExt cx="5390261" cy="5614945"/>
          </a:xfrm>
        </p:grpSpPr>
        <p:grpSp>
          <p:nvGrpSpPr>
            <p:cNvPr id="4" name="Group 3"/>
            <p:cNvGrpSpPr/>
            <p:nvPr/>
          </p:nvGrpSpPr>
          <p:grpSpPr>
            <a:xfrm>
              <a:off x="3834375" y="1228841"/>
              <a:ext cx="4727498" cy="4753283"/>
              <a:chOff x="3834375" y="1228841"/>
              <a:chExt cx="4727498" cy="475328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63717" y="1228841"/>
                <a:ext cx="301661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563717" y="2326277"/>
                <a:ext cx="301661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830012" y="316732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20681" y="2371080"/>
                <a:ext cx="301661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63660" y="237108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5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34375" y="390014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31580" y="390502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7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82990" y="524345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8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92076" y="5612792"/>
                <a:ext cx="2069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Computer stays halt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28025" y="367179"/>
              <a:ext cx="5390261" cy="5590599"/>
              <a:chOff x="3528025" y="367179"/>
              <a:chExt cx="5390261" cy="5590599"/>
            </a:xfrm>
          </p:grpSpPr>
          <p:sp>
            <p:nvSpPr>
              <p:cNvPr id="15" name="Alternate Process 14"/>
              <p:cNvSpPr/>
              <p:nvPr/>
            </p:nvSpPr>
            <p:spPr>
              <a:xfrm>
                <a:off x="5018729" y="367179"/>
                <a:ext cx="1638119" cy="344987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g</a:t>
                </a:r>
                <a:r>
                  <a:rPr lang="en-US" dirty="0" err="1" smtClean="0"/>
                  <a:t>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5016209" y="1216511"/>
                <a:ext cx="1640639" cy="531231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  <a:r>
                  <a:rPr lang="en-US" dirty="0" smtClean="0"/>
                  <a:t>=0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>
                <a:stCxn id="15" idx="2"/>
                <a:endCxn id="16" idx="0"/>
              </p:cNvCxnSpPr>
              <p:nvPr/>
            </p:nvCxnSpPr>
            <p:spPr>
              <a:xfrm flipH="1">
                <a:off x="5836528" y="712166"/>
                <a:ext cx="1260" cy="504345"/>
              </a:xfrm>
              <a:prstGeom prst="line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lternate Process 17"/>
              <p:cNvSpPr/>
              <p:nvPr/>
            </p:nvSpPr>
            <p:spPr>
              <a:xfrm>
                <a:off x="5182990" y="5612791"/>
                <a:ext cx="1244431" cy="344987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halt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763660" y="2821619"/>
                <a:ext cx="1154626" cy="3718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</a:t>
                </a:r>
                <a:r>
                  <a:rPr lang="en-US" dirty="0" smtClean="0"/>
                  <a:t> := b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571025" y="1025717"/>
                <a:ext cx="787377" cy="40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  <p:sp>
            <p:nvSpPr>
              <p:cNvPr id="21" name="Diamond 20"/>
              <p:cNvSpPr/>
              <p:nvPr/>
            </p:nvSpPr>
            <p:spPr>
              <a:xfrm>
                <a:off x="5016209" y="2290131"/>
                <a:ext cx="1640639" cy="531231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b=0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34375" y="4269475"/>
                <a:ext cx="1181835" cy="3718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r>
                  <a:rPr lang="en-US" dirty="0" smtClean="0"/>
                  <a:t>:=b-a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231580" y="4269475"/>
                <a:ext cx="1154626" cy="3718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a:=a-b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31810" y="2141611"/>
                <a:ext cx="914734" cy="40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  <p:sp>
            <p:nvSpPr>
              <p:cNvPr id="25" name="Diamond 24"/>
              <p:cNvSpPr/>
              <p:nvPr/>
            </p:nvSpPr>
            <p:spPr>
              <a:xfrm>
                <a:off x="5018727" y="3373796"/>
                <a:ext cx="1638121" cy="531231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a&gt;b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11865" y="2821619"/>
                <a:ext cx="1154626" cy="3718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</a:t>
                </a:r>
                <a:r>
                  <a:rPr lang="en-US" dirty="0" smtClean="0"/>
                  <a:t> := a</a:t>
                </a:r>
                <a:endParaRPr lang="en-US" dirty="0"/>
              </a:p>
            </p:txBody>
          </p:sp>
          <p:cxnSp>
            <p:nvCxnSpPr>
              <p:cNvPr id="27" name="Straight Arrow Connector 26"/>
              <p:cNvCxnSpPr>
                <a:stCxn id="16" idx="2"/>
                <a:endCxn id="21" idx="0"/>
              </p:cNvCxnSpPr>
              <p:nvPr/>
            </p:nvCxnSpPr>
            <p:spPr>
              <a:xfrm>
                <a:off x="5836529" y="1747741"/>
                <a:ext cx="0" cy="5423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1" idx="2"/>
                <a:endCxn id="25" idx="0"/>
              </p:cNvCxnSpPr>
              <p:nvPr/>
            </p:nvCxnSpPr>
            <p:spPr>
              <a:xfrm>
                <a:off x="5836529" y="2821361"/>
                <a:ext cx="1259" cy="5524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5" idx="2"/>
                <a:endCxn id="23" idx="0"/>
              </p:cNvCxnSpPr>
              <p:nvPr/>
            </p:nvCxnSpPr>
            <p:spPr>
              <a:xfrm flipH="1">
                <a:off x="5808894" y="3905027"/>
                <a:ext cx="28894" cy="3644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16" idx="3"/>
                <a:endCxn id="19" idx="0"/>
              </p:cNvCxnSpPr>
              <p:nvPr/>
            </p:nvCxnSpPr>
            <p:spPr>
              <a:xfrm>
                <a:off x="6656848" y="1482126"/>
                <a:ext cx="1684126" cy="133949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/>
              <p:cNvCxnSpPr>
                <a:stCxn id="21" idx="3"/>
                <a:endCxn id="26" idx="0"/>
              </p:cNvCxnSpPr>
              <p:nvPr/>
            </p:nvCxnSpPr>
            <p:spPr>
              <a:xfrm>
                <a:off x="6656848" y="2555746"/>
                <a:ext cx="332330" cy="26587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>
                <a:stCxn id="25" idx="1"/>
                <a:endCxn id="22" idx="0"/>
              </p:cNvCxnSpPr>
              <p:nvPr/>
            </p:nvCxnSpPr>
            <p:spPr>
              <a:xfrm rot="10800000" flipV="1">
                <a:off x="4425294" y="3639411"/>
                <a:ext cx="593435" cy="63006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stCxn id="19" idx="2"/>
                <a:endCxn id="18" idx="0"/>
              </p:cNvCxnSpPr>
              <p:nvPr/>
            </p:nvCxnSpPr>
            <p:spPr>
              <a:xfrm rot="5400000">
                <a:off x="5863435" y="3135253"/>
                <a:ext cx="2419310" cy="2535767"/>
              </a:xfrm>
              <a:prstGeom prst="bentConnector3">
                <a:avLst>
                  <a:gd name="adj1" fmla="val 7810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3528025" y="2013946"/>
                <a:ext cx="2283595" cy="2860574"/>
              </a:xfrm>
              <a:custGeom>
                <a:avLst/>
                <a:gdLst>
                  <a:gd name="connsiteX0" fmla="*/ 2283595 w 2283595"/>
                  <a:gd name="connsiteY0" fmla="*/ 2629675 h 2860574"/>
                  <a:gd name="connsiteX1" fmla="*/ 2283595 w 2283595"/>
                  <a:gd name="connsiteY1" fmla="*/ 2860574 h 2860574"/>
                  <a:gd name="connsiteX2" fmla="*/ 12829 w 2283595"/>
                  <a:gd name="connsiteY2" fmla="*/ 2860574 h 2860574"/>
                  <a:gd name="connsiteX3" fmla="*/ 0 w 2283595"/>
                  <a:gd name="connsiteY3" fmla="*/ 0 h 2860574"/>
                  <a:gd name="connsiteX4" fmla="*/ 2245107 w 2283595"/>
                  <a:gd name="connsiteY4" fmla="*/ 0 h 286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3595" h="2860574">
                    <a:moveTo>
                      <a:pt x="2283595" y="2629675"/>
                    </a:moveTo>
                    <a:lnTo>
                      <a:pt x="2283595" y="2860574"/>
                    </a:lnTo>
                    <a:lnTo>
                      <a:pt x="12829" y="2860574"/>
                    </a:lnTo>
                    <a:cubicBezTo>
                      <a:pt x="8553" y="1907049"/>
                      <a:pt x="4276" y="953525"/>
                      <a:pt x="0" y="0"/>
                    </a:cubicBezTo>
                    <a:lnTo>
                      <a:pt x="2245107" y="0"/>
                    </a:lnTo>
                  </a:path>
                </a:pathLst>
              </a:custGeom>
              <a:ln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stCxn id="26" idx="2"/>
              </p:cNvCxnSpPr>
              <p:nvPr/>
            </p:nvCxnSpPr>
            <p:spPr>
              <a:xfrm>
                <a:off x="6989178" y="3193481"/>
                <a:ext cx="0" cy="19119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2" idx="2"/>
              </p:cNvCxnSpPr>
              <p:nvPr/>
            </p:nvCxnSpPr>
            <p:spPr>
              <a:xfrm>
                <a:off x="4425293" y="4641337"/>
                <a:ext cx="0" cy="2331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837786" y="3892728"/>
                <a:ext cx="965991" cy="40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</p:grp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5213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18418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722775"/>
              </p:ext>
            </p:extLst>
          </p:nvPr>
        </p:nvGraphicFramePr>
        <p:xfrm>
          <a:off x="3843338" y="1031925"/>
          <a:ext cx="5423424" cy="484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7" imgW="2946400" imgH="2628900" progId="Equation.3">
                  <p:embed/>
                </p:oleObj>
              </mc:Choice>
              <mc:Fallback>
                <p:oleObj name="Equation" r:id="rId7" imgW="2946400" imgH="262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3338" y="1031925"/>
                        <a:ext cx="5423424" cy="4845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25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474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Computation example: Initial state = (2,1,1,0)</a:t>
            </a:r>
            <a:endParaRPr lang="en-US" sz="3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728816"/>
              </p:ext>
            </p:extLst>
          </p:nvPr>
        </p:nvGraphicFramePr>
        <p:xfrm>
          <a:off x="187021" y="1583516"/>
          <a:ext cx="5423424" cy="484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3" imgW="2946400" imgH="2628900" progId="Equation.3">
                  <p:embed/>
                </p:oleObj>
              </mc:Choice>
              <mc:Fallback>
                <p:oleObj name="Equation" r:id="rId3" imgW="2946400" imgH="262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021" y="1583516"/>
                        <a:ext cx="5423424" cy="4845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3446"/>
              </p:ext>
            </p:extLst>
          </p:nvPr>
        </p:nvGraphicFramePr>
        <p:xfrm>
          <a:off x="6038490" y="1696625"/>
          <a:ext cx="2648310" cy="3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5" imgW="1485900" imgH="203200" progId="Equation.3">
                  <p:embed/>
                </p:oleObj>
              </mc:Choice>
              <mc:Fallback>
                <p:oleObj name="Equation" r:id="rId5" imgW="148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490" y="1696625"/>
                        <a:ext cx="2648310" cy="36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961836"/>
              </p:ext>
            </p:extLst>
          </p:nvPr>
        </p:nvGraphicFramePr>
        <p:xfrm>
          <a:off x="6027738" y="2098675"/>
          <a:ext cx="2670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7" imgW="1498600" imgH="203200" progId="Equation.3">
                  <p:embed/>
                </p:oleObj>
              </mc:Choice>
              <mc:Fallback>
                <p:oleObj name="Equation" r:id="rId7" imgW="149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7738" y="2098675"/>
                        <a:ext cx="26701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124057"/>
              </p:ext>
            </p:extLst>
          </p:nvPr>
        </p:nvGraphicFramePr>
        <p:xfrm>
          <a:off x="6038490" y="2479683"/>
          <a:ext cx="2670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9" imgW="1498600" imgH="203200" progId="Equation.3">
                  <p:embed/>
                </p:oleObj>
              </mc:Choice>
              <mc:Fallback>
                <p:oleObj name="Equation" r:id="rId9" imgW="149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8490" y="2479683"/>
                        <a:ext cx="26701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160760"/>
              </p:ext>
            </p:extLst>
          </p:nvPr>
        </p:nvGraphicFramePr>
        <p:xfrm>
          <a:off x="6049963" y="2870200"/>
          <a:ext cx="26479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11" imgW="1485900" imgH="203200" progId="Equation.3">
                  <p:embed/>
                </p:oleObj>
              </mc:Choice>
              <mc:Fallback>
                <p:oleObj name="Equation" r:id="rId11" imgW="148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49963" y="2870200"/>
                        <a:ext cx="26479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30083"/>
              </p:ext>
            </p:extLst>
          </p:nvPr>
        </p:nvGraphicFramePr>
        <p:xfrm>
          <a:off x="6072188" y="3232150"/>
          <a:ext cx="25812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13" imgW="1447800" imgH="203200" progId="Equation.3">
                  <p:embed/>
                </p:oleObj>
              </mc:Choice>
              <mc:Fallback>
                <p:oleObj name="Equation" r:id="rId13" imgW="144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72188" y="3232150"/>
                        <a:ext cx="25812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706882"/>
              </p:ext>
            </p:extLst>
          </p:nvPr>
        </p:nvGraphicFramePr>
        <p:xfrm>
          <a:off x="6072188" y="3617797"/>
          <a:ext cx="25812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15" imgW="1447800" imgH="203200" progId="Equation.3">
                  <p:embed/>
                </p:oleObj>
              </mc:Choice>
              <mc:Fallback>
                <p:oleObj name="Equation" r:id="rId15" imgW="144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72188" y="3617797"/>
                        <a:ext cx="25812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445471"/>
              </p:ext>
            </p:extLst>
          </p:nvPr>
        </p:nvGraphicFramePr>
        <p:xfrm>
          <a:off x="6048375" y="3990975"/>
          <a:ext cx="26495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17" imgW="1485900" imgH="203200" progId="Equation.3">
                  <p:embed/>
                </p:oleObj>
              </mc:Choice>
              <mc:Fallback>
                <p:oleObj name="Equation" r:id="rId17" imgW="148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48375" y="3990975"/>
                        <a:ext cx="2649538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20246"/>
              </p:ext>
            </p:extLst>
          </p:nvPr>
        </p:nvGraphicFramePr>
        <p:xfrm>
          <a:off x="6083300" y="4324350"/>
          <a:ext cx="26273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19" imgW="1473200" imgH="203200" progId="Equation.3">
                  <p:embed/>
                </p:oleObj>
              </mc:Choice>
              <mc:Fallback>
                <p:oleObj name="Equation" r:id="rId19" imgW="147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83300" y="4324350"/>
                        <a:ext cx="2627313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093775"/>
              </p:ext>
            </p:extLst>
          </p:nvPr>
        </p:nvGraphicFramePr>
        <p:xfrm>
          <a:off x="6072188" y="4686300"/>
          <a:ext cx="2559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21" imgW="1435100" imgH="203200" progId="Equation.3">
                  <p:embed/>
                </p:oleObj>
              </mc:Choice>
              <mc:Fallback>
                <p:oleObj name="Equation" r:id="rId21" imgW="143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72188" y="4686300"/>
                        <a:ext cx="25590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88135"/>
              </p:ext>
            </p:extLst>
          </p:nvPr>
        </p:nvGraphicFramePr>
        <p:xfrm>
          <a:off x="6049963" y="5070712"/>
          <a:ext cx="2559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Equation" r:id="rId23" imgW="1435100" imgH="203200" progId="Equation.3">
                  <p:embed/>
                </p:oleObj>
              </mc:Choice>
              <mc:Fallback>
                <p:oleObj name="Equation" r:id="rId23" imgW="143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49963" y="5070712"/>
                        <a:ext cx="25590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109692"/>
              </p:ext>
            </p:extLst>
          </p:nvPr>
        </p:nvGraphicFramePr>
        <p:xfrm>
          <a:off x="7204075" y="5522913"/>
          <a:ext cx="31591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24" imgW="177800" imgH="101600" progId="Equation.3">
                  <p:embed/>
                </p:oleObj>
              </mc:Choice>
              <mc:Fallback>
                <p:oleObj name="Equation" r:id="rId24" imgW="1778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204075" y="5522913"/>
                        <a:ext cx="315913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69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6449" cy="4525963"/>
          </a:xfrm>
        </p:spPr>
        <p:txBody>
          <a:bodyPr/>
          <a:lstStyle/>
          <a:p>
            <a:r>
              <a:rPr lang="en-US" dirty="0" smtClean="0"/>
              <a:t>One of the key properties of a useful program is that it does not hang when given valid inpu</a:t>
            </a:r>
            <a:r>
              <a:rPr lang="en-US" dirty="0"/>
              <a:t>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known as proof of termination: i.e. proof that for all valid inputs the program eventually reaches a final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7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361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(and post in the forum) how you could formally define a </a:t>
            </a:r>
            <a:r>
              <a:rPr lang="en-US" i="1" dirty="0" smtClean="0"/>
              <a:t>computation </a:t>
            </a:r>
            <a:r>
              <a:rPr lang="en-US" dirty="0" smtClean="0"/>
              <a:t>of</a:t>
            </a:r>
            <a:r>
              <a:rPr lang="en-US" i="1" dirty="0" smtClean="0">
                <a:latin typeface="Times"/>
                <a:cs typeface="Times"/>
              </a:rPr>
              <a:t> </a:t>
            </a:r>
            <a:r>
              <a:rPr lang="en-US" i="1" dirty="0">
                <a:latin typeface="Times"/>
                <a:cs typeface="Times"/>
              </a:rPr>
              <a:t>f(</a:t>
            </a:r>
            <a:r>
              <a:rPr lang="en-US" i="1" dirty="0" smtClean="0">
                <a:latin typeface="Times"/>
                <a:cs typeface="Times"/>
              </a:rPr>
              <a:t>)</a:t>
            </a:r>
            <a:r>
              <a:rPr lang="ru-RU" i="1" dirty="0" smtClean="0">
                <a:latin typeface="Times"/>
                <a:cs typeface="Times"/>
              </a:rPr>
              <a:t> </a:t>
            </a:r>
            <a:r>
              <a:rPr lang="ru-RU" dirty="0" smtClean="0">
                <a:latin typeface="Times"/>
                <a:cs typeface="Times"/>
              </a:rPr>
              <a:t>?</a:t>
            </a:r>
            <a:endParaRPr lang="ga-IE" dirty="0" smtClean="0">
              <a:latin typeface="Times"/>
              <a:cs typeface="Times"/>
            </a:endParaRP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(and post in the forum) how would you go about proving that for all initial states </a:t>
            </a:r>
            <a:br>
              <a:rPr lang="en-US" dirty="0" smtClean="0"/>
            </a:br>
            <a:r>
              <a:rPr lang="en-US" dirty="0" smtClean="0"/>
              <a:t>of the form (a,b,1,0), where a&gt;0, b&gt;0, every computation of</a:t>
            </a:r>
            <a:r>
              <a:rPr lang="en-US" i="1" dirty="0" smtClean="0">
                <a:latin typeface="Times"/>
                <a:cs typeface="Times"/>
              </a:rPr>
              <a:t> f()</a:t>
            </a:r>
            <a:r>
              <a:rPr lang="en-US" dirty="0" smtClean="0"/>
              <a:t> reaches a state with </a:t>
            </a:r>
            <a:r>
              <a:rPr lang="ga-IE" dirty="0" smtClean="0"/>
              <a:t>ip</a:t>
            </a:r>
            <a:r>
              <a:rPr lang="en-US" dirty="0" smtClean="0"/>
              <a:t>=8 in a </a:t>
            </a:r>
            <a:r>
              <a:rPr lang="en-US" b="1" dirty="0" smtClean="0"/>
              <a:t>finite </a:t>
            </a:r>
            <a:r>
              <a:rPr lang="en-US" dirty="0" smtClean="0"/>
              <a:t>number of steps?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5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homework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</a:t>
            </a:r>
          </a:p>
          <a:p>
            <a:r>
              <a:rPr lang="en-US" dirty="0" smtClean="0"/>
              <a:t>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4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 concept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is a collection of interacting objects</a:t>
            </a:r>
          </a:p>
          <a:p>
            <a:pPr lvl="1"/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Pebbles on the beach</a:t>
            </a:r>
          </a:p>
          <a:p>
            <a:pPr lvl="1"/>
            <a:r>
              <a:rPr lang="en-US" dirty="0" smtClean="0"/>
              <a:t>Cars in traffic</a:t>
            </a:r>
          </a:p>
          <a:p>
            <a:r>
              <a:rPr lang="en-US" dirty="0" smtClean="0"/>
              <a:t>Objects &amp; their properties change over time</a:t>
            </a:r>
          </a:p>
          <a:p>
            <a:r>
              <a:rPr lang="en-US" b="1" dirty="0" smtClean="0"/>
              <a:t>State</a:t>
            </a:r>
            <a:r>
              <a:rPr lang="en-US" dirty="0" smtClean="0"/>
              <a:t> is a snapshot of the world at an instant</a:t>
            </a:r>
          </a:p>
          <a:p>
            <a:r>
              <a:rPr lang="en-US" i="1" dirty="0" smtClean="0"/>
              <a:t>State can be modeled mathematically.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980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difficulty: modeling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33"/>
            <a:ext cx="8229600" cy="4535530"/>
          </a:xfrm>
        </p:spPr>
        <p:txBody>
          <a:bodyPr>
            <a:normAutofit/>
          </a:bodyPr>
          <a:lstStyle/>
          <a:p>
            <a:r>
              <a:rPr lang="en-US" dirty="0" smtClean="0"/>
              <a:t>There is no implicit notion of time and change in mathematics.</a:t>
            </a:r>
          </a:p>
          <a:p>
            <a:r>
              <a:rPr lang="en-US" dirty="0" smtClean="0"/>
              <a:t>All math definitions stay the same forever</a:t>
            </a:r>
          </a:p>
          <a:p>
            <a:r>
              <a:rPr lang="en-US" dirty="0" smtClean="0"/>
              <a:t>Time and change need to be modeled using functions.</a:t>
            </a:r>
          </a:p>
          <a:p>
            <a:r>
              <a:rPr lang="en-US" dirty="0" smtClean="0"/>
              <a:t>Two key ideas: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State = function (time)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New state = Old state + update</a:t>
            </a:r>
          </a:p>
        </p:txBody>
      </p:sp>
    </p:spTree>
    <p:extLst>
      <p:ext uri="{BB962C8B-B14F-4D97-AF65-F5344CB8AC3E}">
        <p14:creationId xmlns:p14="http://schemas.microsoft.com/office/powerpoint/2010/main" val="369547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Oscillation of a pendulum as </a:t>
            </a:r>
            <a:r>
              <a:rPr lang="en-US" dirty="0" smtClean="0"/>
              <a:t>a function of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30" y="1707417"/>
            <a:ext cx="1397000" cy="455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11" y="1526494"/>
            <a:ext cx="5397196" cy="46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Political views of </a:t>
            </a:r>
            <a:r>
              <a:rPr lang="en-US" dirty="0" smtClean="0"/>
              <a:t>a person as a function of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956200"/>
              </p:ext>
            </p:extLst>
          </p:nvPr>
        </p:nvGraphicFramePr>
        <p:xfrm>
          <a:off x="968375" y="2019300"/>
          <a:ext cx="7191375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3" imgW="2362200" imgH="850900" progId="Equation.3">
                  <p:embed/>
                </p:oleObj>
              </mc:Choice>
              <mc:Fallback>
                <p:oleObj name="Equation" r:id="rId3" imgW="23622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375" y="2019300"/>
                        <a:ext cx="7191375" cy="259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384" y="5341482"/>
            <a:ext cx="78484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</a:rPr>
              <a:t>views(</a:t>
            </a:r>
            <a:r>
              <a:rPr lang="en-US" sz="2600" i="1" dirty="0" err="1" smtClean="0">
                <a:solidFill>
                  <a:srgbClr val="0000FF"/>
                </a:solidFill>
                <a:latin typeface="Times"/>
                <a:cs typeface="Times"/>
              </a:rPr>
              <a:t>human,time</a:t>
            </a:r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</a:rPr>
              <a:t>)   </a:t>
            </a:r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   </a:t>
            </a:r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political views of </a:t>
            </a:r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the </a:t>
            </a:r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particular </a:t>
            </a:r>
          </a:p>
          <a:p>
            <a:r>
              <a:rPr lang="en-US" sz="2600" i="1" dirty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 </a:t>
            </a:r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                                       </a:t>
            </a:r>
            <a:r>
              <a:rPr lang="en-US" sz="2600" i="1" dirty="0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person at a moment in time</a:t>
            </a:r>
            <a:endParaRPr lang="en-US" sz="2600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3855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views of Roman </a:t>
            </a:r>
            <a:r>
              <a:rPr lang="en-US" dirty="0" err="1" smtClean="0"/>
              <a:t>Abramovich</a:t>
            </a:r>
            <a:r>
              <a:rPr lang="en-US" dirty="0" smtClean="0"/>
              <a:t> as </a:t>
            </a:r>
            <a:r>
              <a:rPr lang="en-US" dirty="0" smtClean="0"/>
              <a:t>a function of time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24716" y="3104299"/>
            <a:ext cx="25658" cy="2783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37545" y="5887906"/>
            <a:ext cx="46457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62868" y="5657073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75834" y="2437260"/>
            <a:ext cx="34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7041" y="4770431"/>
            <a:ext cx="162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Communist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3559" y="3742684"/>
            <a:ext cx="1343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Capitalist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14675" y="3511851"/>
            <a:ext cx="456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views</a:t>
            </a:r>
            <a:r>
              <a:rPr lang="en-US" sz="2400" dirty="0" smtClean="0"/>
              <a:t>( “Roman </a:t>
            </a:r>
            <a:r>
              <a:rPr lang="en-US" sz="2400" dirty="0" err="1" smtClean="0"/>
              <a:t>Abramovich</a:t>
            </a:r>
            <a:r>
              <a:rPr lang="en-US" sz="2400" dirty="0" smtClean="0"/>
              <a:t>”, </a:t>
            </a:r>
            <a:r>
              <a:rPr lang="en-US" sz="2400" i="1" dirty="0" smtClean="0"/>
              <a:t>time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2424716" y="4066375"/>
            <a:ext cx="4682651" cy="1000560"/>
          </a:xfrm>
          <a:custGeom>
            <a:avLst/>
            <a:gdLst>
              <a:gd name="connsiteX0" fmla="*/ 0 w 4682651"/>
              <a:gd name="connsiteY0" fmla="*/ 987732 h 1000560"/>
              <a:gd name="connsiteX1" fmla="*/ 2245107 w 4682651"/>
              <a:gd name="connsiteY1" fmla="*/ 1000560 h 1000560"/>
              <a:gd name="connsiteX2" fmla="*/ 2245107 w 4682651"/>
              <a:gd name="connsiteY2" fmla="*/ 12828 h 1000560"/>
              <a:gd name="connsiteX3" fmla="*/ 4682651 w 4682651"/>
              <a:gd name="connsiteY3" fmla="*/ 0 h 10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2651" h="1000560">
                <a:moveTo>
                  <a:pt x="0" y="987732"/>
                </a:moveTo>
                <a:lnTo>
                  <a:pt x="2245107" y="1000560"/>
                </a:lnTo>
                <a:lnTo>
                  <a:pt x="2245107" y="12828"/>
                </a:lnTo>
                <a:lnTo>
                  <a:pt x="4682651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3501" y="624708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1991</a:t>
            </a:r>
            <a:endParaRPr lang="en-US" dirty="0"/>
          </a:p>
        </p:txBody>
      </p:sp>
      <p:cxnSp>
        <p:nvCxnSpPr>
          <p:cNvPr id="18" name="Straight Connector 17"/>
          <p:cNvCxnSpPr>
            <a:stCxn id="4" idx="1"/>
          </p:cNvCxnSpPr>
          <p:nvPr/>
        </p:nvCxnSpPr>
        <p:spPr>
          <a:xfrm flipH="1">
            <a:off x="4656993" y="5066935"/>
            <a:ext cx="12830" cy="11801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change as a sequence of </a:t>
            </a:r>
            <a:br>
              <a:rPr lang="en-US" dirty="0" smtClean="0"/>
            </a:br>
            <a:r>
              <a:rPr lang="en-US" dirty="0" smtClean="0"/>
              <a:t>state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08"/>
            <a:ext cx="8229600" cy="4176355"/>
          </a:xfrm>
        </p:spPr>
        <p:txBody>
          <a:bodyPr/>
          <a:lstStyle/>
          <a:p>
            <a:r>
              <a:rPr lang="en-US" dirty="0" smtClean="0"/>
              <a:t>Sometimes it is hard to define state </a:t>
            </a:r>
            <a:r>
              <a:rPr lang="en-US" dirty="0" smtClean="0"/>
              <a:t>as a </a:t>
            </a:r>
            <a:r>
              <a:rPr lang="en-US" dirty="0" smtClean="0"/>
              <a:t>algebraic formula of time:</a:t>
            </a:r>
            <a:endParaRPr lang="en-US" dirty="0"/>
          </a:p>
          <a:p>
            <a:pPr lvl="1"/>
            <a:r>
              <a:rPr lang="en-US" dirty="0" smtClean="0"/>
              <a:t>Oscillation of a pendulum with several pushes</a:t>
            </a:r>
          </a:p>
          <a:p>
            <a:pPr lvl="1"/>
            <a:r>
              <a:rPr lang="en-US" dirty="0" smtClean="0"/>
              <a:t>Positions of balls on a billiard table after a strike</a:t>
            </a:r>
          </a:p>
          <a:p>
            <a:pPr lvl="1"/>
            <a:r>
              <a:rPr lang="en-US" dirty="0" err="1" smtClean="0"/>
              <a:t>Behaviur</a:t>
            </a:r>
            <a:r>
              <a:rPr lang="en-US" dirty="0" smtClean="0"/>
              <a:t> of an interactive computer system</a:t>
            </a:r>
          </a:p>
          <a:p>
            <a:r>
              <a:rPr lang="en-US" dirty="0" smtClean="0"/>
              <a:t>In such cases, the state change over time is calculated as a sequence of instantaneous state updates.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25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9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Newton's </a:t>
            </a:r>
            <a:r>
              <a:rPr lang="en-US" dirty="0"/>
              <a:t>Law of Cooling states that the rate of change of the temperature of an object is proportional to the difference between its own temperature and the ambient </a:t>
            </a:r>
            <a:r>
              <a:rPr lang="en-US" dirty="0" smtClean="0"/>
              <a:t>temperature: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</a:t>
            </a:r>
            <a:r>
              <a:rPr lang="en-US" dirty="0" smtClean="0"/>
              <a:t> – temperature, </a:t>
            </a:r>
            <a:r>
              <a:rPr lang="en-US" i="1" dirty="0" smtClean="0"/>
              <a:t>t</a:t>
            </a:r>
            <a:r>
              <a:rPr lang="en-US" dirty="0" smtClean="0"/>
              <a:t> - time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727186"/>
              </p:ext>
            </p:extLst>
          </p:nvPr>
        </p:nvGraphicFramePr>
        <p:xfrm>
          <a:off x="2573338" y="4029075"/>
          <a:ext cx="33496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244600" imgH="393700" progId="Equation.3">
                  <p:embed/>
                </p:oleObj>
              </mc:Choice>
              <mc:Fallback>
                <p:oleObj name="Equation" r:id="rId3" imgW="1244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3338" y="4029075"/>
                        <a:ext cx="334962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89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618</Words>
  <Application>Microsoft Macintosh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Equation</vt:lpstr>
      <vt:lpstr>Modeling Change </vt:lpstr>
      <vt:lpstr>Last homework discussion</vt:lpstr>
      <vt:lpstr>Intuitive concept of state</vt:lpstr>
      <vt:lpstr>A difficulty: modeling change</vt:lpstr>
      <vt:lpstr>Oscillation of a pendulum as a function of time</vt:lpstr>
      <vt:lpstr> Political views of a person as a function of time</vt:lpstr>
      <vt:lpstr>Political views of Roman Abramovich as a function of time</vt:lpstr>
      <vt:lpstr>State change as a sequence of  state updates</vt:lpstr>
      <vt:lpstr>Differential equation</vt:lpstr>
      <vt:lpstr>PowerPoint Presentation</vt:lpstr>
      <vt:lpstr>Computing Greatest Common Divisor</vt:lpstr>
      <vt:lpstr>PowerPoint Presentation</vt:lpstr>
      <vt:lpstr>State</vt:lpstr>
      <vt:lpstr>Change of state (transition function)</vt:lpstr>
      <vt:lpstr>PowerPoint Presentation</vt:lpstr>
      <vt:lpstr>Computation example: Initial state = (2,1,1,0)</vt:lpstr>
      <vt:lpstr>Termination proof</vt:lpstr>
      <vt:lpstr>Homework</vt:lpstr>
    </vt:vector>
  </TitlesOfParts>
  <Company>University College Dublin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Sets, Relations, Life, and Death</dc:title>
  <dc:creator>Pavel Gladyshev</dc:creator>
  <cp:lastModifiedBy>Pavel Gladyshev</cp:lastModifiedBy>
  <cp:revision>51</cp:revision>
  <dcterms:created xsi:type="dcterms:W3CDTF">2013-01-22T23:55:27Z</dcterms:created>
  <dcterms:modified xsi:type="dcterms:W3CDTF">2013-02-03T16:16:19Z</dcterms:modified>
</cp:coreProperties>
</file>